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60" r:id="rId3"/>
    <p:sldId id="261" r:id="rId4"/>
    <p:sldId id="262" r:id="rId5"/>
  </p:sldIdLst>
  <p:sldSz cx="12563475" cy="8748713"/>
  <p:notesSz cx="6858000" cy="9144000"/>
  <p:defaultTextStyle>
    <a:defPPr>
      <a:defRPr lang="en-US"/>
    </a:defPPr>
    <a:lvl1pPr marL="0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3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5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9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62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7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51" algn="l" defTabSz="45714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5F02"/>
    <a:srgbClr val="FEE090"/>
    <a:srgbClr val="4575B4"/>
    <a:srgbClr val="91BFDB"/>
    <a:srgbClr val="DFDFDF"/>
    <a:srgbClr val="C7FFFF"/>
    <a:srgbClr val="FC8D59"/>
    <a:srgbClr val="FF0000"/>
    <a:srgbClr val="0000FF"/>
    <a:srgbClr val="E0F3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7853C-536D-4A76-A0AE-DD22124D55A5}" styleName="Designformatvorlage 1 - Akz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Helle Formatvorlag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ittlere Formatvorlag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A488322-F2BA-4B5B-9748-0D474271808F}" styleName="Mittlere Formatvorlage 3 - Akz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ittlere Formatvorlage 3 - Akz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ittlere Formatvorlage 3 - Akz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71" d="100"/>
          <a:sy n="71" d="100"/>
        </p:scale>
        <p:origin x="121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42261" y="1431792"/>
            <a:ext cx="10678954" cy="3045848"/>
          </a:xfrm>
        </p:spPr>
        <p:txBody>
          <a:bodyPr anchor="b"/>
          <a:lstStyle>
            <a:lvl1pPr algn="ctr"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70435" y="4595102"/>
            <a:ext cx="9422606" cy="2112247"/>
          </a:xfrm>
        </p:spPr>
        <p:txBody>
          <a:bodyPr/>
          <a:lstStyle>
            <a:lvl1pPr marL="0" indent="0" algn="ctr">
              <a:buNone/>
              <a:defRPr sz="3062"/>
            </a:lvl1pPr>
            <a:lvl2pPr marL="583302" indent="0" algn="ctr">
              <a:buNone/>
              <a:defRPr sz="2551"/>
            </a:lvl2pPr>
            <a:lvl3pPr marL="1166604" indent="0" algn="ctr">
              <a:buNone/>
              <a:defRPr sz="2296"/>
            </a:lvl3pPr>
            <a:lvl4pPr marL="1749906" indent="0" algn="ctr">
              <a:buNone/>
              <a:defRPr sz="2041"/>
            </a:lvl4pPr>
            <a:lvl5pPr marL="2333208" indent="0" algn="ctr">
              <a:buNone/>
              <a:defRPr sz="2041"/>
            </a:lvl5pPr>
            <a:lvl6pPr marL="2916510" indent="0" algn="ctr">
              <a:buNone/>
              <a:defRPr sz="2041"/>
            </a:lvl6pPr>
            <a:lvl7pPr marL="3499811" indent="0" algn="ctr">
              <a:buNone/>
              <a:defRPr sz="2041"/>
            </a:lvl7pPr>
            <a:lvl8pPr marL="4083114" indent="0" algn="ctr">
              <a:buNone/>
              <a:defRPr sz="2041"/>
            </a:lvl8pPr>
            <a:lvl9pPr marL="4666416" indent="0" algn="ctr">
              <a:buNone/>
              <a:defRPr sz="2041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917062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625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0739" y="465788"/>
            <a:ext cx="2708999" cy="7414130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3740" y="465788"/>
            <a:ext cx="7969954" cy="7414130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72410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9878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198" y="2181105"/>
            <a:ext cx="10835997" cy="3639221"/>
          </a:xfrm>
        </p:spPr>
        <p:txBody>
          <a:bodyPr anchor="b"/>
          <a:lstStyle>
            <a:lvl1pPr>
              <a:defRPr sz="7654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198" y="5854757"/>
            <a:ext cx="10835997" cy="1913780"/>
          </a:xfrm>
        </p:spPr>
        <p:txBody>
          <a:bodyPr/>
          <a:lstStyle>
            <a:lvl1pPr marL="0" indent="0">
              <a:buNone/>
              <a:defRPr sz="3062">
                <a:solidFill>
                  <a:schemeClr val="tx1"/>
                </a:solidFill>
              </a:defRPr>
            </a:lvl1pPr>
            <a:lvl2pPr marL="583302" indent="0">
              <a:buNone/>
              <a:defRPr sz="2551">
                <a:solidFill>
                  <a:schemeClr val="tx1">
                    <a:tint val="75000"/>
                  </a:schemeClr>
                </a:solidFill>
              </a:defRPr>
            </a:lvl2pPr>
            <a:lvl3pPr marL="1166604" indent="0">
              <a:buNone/>
              <a:defRPr sz="2296">
                <a:solidFill>
                  <a:schemeClr val="tx1">
                    <a:tint val="75000"/>
                  </a:schemeClr>
                </a:solidFill>
              </a:defRPr>
            </a:lvl3pPr>
            <a:lvl4pPr marL="174990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4pPr>
            <a:lvl5pPr marL="2333208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5pPr>
            <a:lvl6pPr marL="2916510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6pPr>
            <a:lvl7pPr marL="3499811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7pPr>
            <a:lvl8pPr marL="4083114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8pPr>
            <a:lvl9pPr marL="4666416" indent="0">
              <a:buNone/>
              <a:defRPr sz="204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26156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374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0261" y="2328940"/>
            <a:ext cx="5339477" cy="555097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6148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7" y="465792"/>
            <a:ext cx="10835997" cy="1691013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5377" y="2144650"/>
            <a:ext cx="5314938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5377" y="3195712"/>
            <a:ext cx="5314938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0262" y="2144650"/>
            <a:ext cx="5341113" cy="1051060"/>
          </a:xfrm>
        </p:spPr>
        <p:txBody>
          <a:bodyPr anchor="b"/>
          <a:lstStyle>
            <a:lvl1pPr marL="0" indent="0">
              <a:buNone/>
              <a:defRPr sz="3062" b="1"/>
            </a:lvl1pPr>
            <a:lvl2pPr marL="583302" indent="0">
              <a:buNone/>
              <a:defRPr sz="2551" b="1"/>
            </a:lvl2pPr>
            <a:lvl3pPr marL="1166604" indent="0">
              <a:buNone/>
              <a:defRPr sz="2296" b="1"/>
            </a:lvl3pPr>
            <a:lvl4pPr marL="1749906" indent="0">
              <a:buNone/>
              <a:defRPr sz="2041" b="1"/>
            </a:lvl4pPr>
            <a:lvl5pPr marL="2333208" indent="0">
              <a:buNone/>
              <a:defRPr sz="2041" b="1"/>
            </a:lvl5pPr>
            <a:lvl6pPr marL="2916510" indent="0">
              <a:buNone/>
              <a:defRPr sz="2041" b="1"/>
            </a:lvl6pPr>
            <a:lvl7pPr marL="3499811" indent="0">
              <a:buNone/>
              <a:defRPr sz="2041" b="1"/>
            </a:lvl7pPr>
            <a:lvl8pPr marL="4083114" indent="0">
              <a:buNone/>
              <a:defRPr sz="2041" b="1"/>
            </a:lvl8pPr>
            <a:lvl9pPr marL="4666416" indent="0">
              <a:buNone/>
              <a:defRPr sz="2041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0262" y="3195712"/>
            <a:ext cx="5341113" cy="4700409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55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927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691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41115" y="1259656"/>
            <a:ext cx="6360259" cy="6217257"/>
          </a:xfrm>
        </p:spPr>
        <p:txBody>
          <a:bodyPr/>
          <a:lstStyle>
            <a:lvl1pPr>
              <a:defRPr sz="4082"/>
            </a:lvl1pPr>
            <a:lvl2pPr>
              <a:defRPr sz="3572"/>
            </a:lvl2pPr>
            <a:lvl3pPr>
              <a:defRPr sz="3062"/>
            </a:lvl3pPr>
            <a:lvl4pPr>
              <a:defRPr sz="2551"/>
            </a:lvl4pPr>
            <a:lvl5pPr>
              <a:defRPr sz="2551"/>
            </a:lvl5pPr>
            <a:lvl6pPr>
              <a:defRPr sz="2551"/>
            </a:lvl6pPr>
            <a:lvl7pPr>
              <a:defRPr sz="2551"/>
            </a:lvl7pPr>
            <a:lvl8pPr>
              <a:defRPr sz="2551"/>
            </a:lvl8pPr>
            <a:lvl9pPr>
              <a:defRPr sz="2551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0113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75" y="583248"/>
            <a:ext cx="4052048" cy="2041366"/>
          </a:xfrm>
        </p:spPr>
        <p:txBody>
          <a:bodyPr anchor="b"/>
          <a:lstStyle>
            <a:lvl1pPr>
              <a:defRPr sz="4082"/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341115" y="1259656"/>
            <a:ext cx="6360259" cy="6217257"/>
          </a:xfrm>
        </p:spPr>
        <p:txBody>
          <a:bodyPr anchor="t"/>
          <a:lstStyle>
            <a:lvl1pPr marL="0" indent="0">
              <a:buNone/>
              <a:defRPr sz="4082"/>
            </a:lvl1pPr>
            <a:lvl2pPr marL="583302" indent="0">
              <a:buNone/>
              <a:defRPr sz="3572"/>
            </a:lvl2pPr>
            <a:lvl3pPr marL="1166604" indent="0">
              <a:buNone/>
              <a:defRPr sz="3062"/>
            </a:lvl3pPr>
            <a:lvl4pPr marL="1749906" indent="0">
              <a:buNone/>
              <a:defRPr sz="2551"/>
            </a:lvl4pPr>
            <a:lvl5pPr marL="2333208" indent="0">
              <a:buNone/>
              <a:defRPr sz="2551"/>
            </a:lvl5pPr>
            <a:lvl6pPr marL="2916510" indent="0">
              <a:buNone/>
              <a:defRPr sz="2551"/>
            </a:lvl6pPr>
            <a:lvl7pPr marL="3499811" indent="0">
              <a:buNone/>
              <a:defRPr sz="2551"/>
            </a:lvl7pPr>
            <a:lvl8pPr marL="4083114" indent="0">
              <a:buNone/>
              <a:defRPr sz="2551"/>
            </a:lvl8pPr>
            <a:lvl9pPr marL="4666416" indent="0">
              <a:buNone/>
              <a:defRPr sz="2551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5375" y="2624614"/>
            <a:ext cx="4052048" cy="4862422"/>
          </a:xfrm>
        </p:spPr>
        <p:txBody>
          <a:bodyPr/>
          <a:lstStyle>
            <a:lvl1pPr marL="0" indent="0">
              <a:buNone/>
              <a:defRPr sz="2041"/>
            </a:lvl1pPr>
            <a:lvl2pPr marL="583302" indent="0">
              <a:buNone/>
              <a:defRPr sz="1786"/>
            </a:lvl2pPr>
            <a:lvl3pPr marL="1166604" indent="0">
              <a:buNone/>
              <a:defRPr sz="1531"/>
            </a:lvl3pPr>
            <a:lvl4pPr marL="1749906" indent="0">
              <a:buNone/>
              <a:defRPr sz="1276"/>
            </a:lvl4pPr>
            <a:lvl5pPr marL="2333208" indent="0">
              <a:buNone/>
              <a:defRPr sz="1276"/>
            </a:lvl5pPr>
            <a:lvl6pPr marL="2916510" indent="0">
              <a:buNone/>
              <a:defRPr sz="1276"/>
            </a:lvl6pPr>
            <a:lvl7pPr marL="3499811" indent="0">
              <a:buNone/>
              <a:defRPr sz="1276"/>
            </a:lvl7pPr>
            <a:lvl8pPr marL="4083114" indent="0">
              <a:buNone/>
              <a:defRPr sz="1276"/>
            </a:lvl8pPr>
            <a:lvl9pPr marL="4666416" indent="0">
              <a:buNone/>
              <a:defRPr sz="1276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46717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63741" y="465792"/>
            <a:ext cx="10835997" cy="16910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3741" y="2328940"/>
            <a:ext cx="10835997" cy="5550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3739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54B8E0-FAC3-4C35-849D-EC3CC82D8072}" type="datetimeFigureOut">
              <a:rPr lang="en-GB" smtClean="0"/>
              <a:t>21/02/2017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1653" y="8108763"/>
            <a:ext cx="4240173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872956" y="8108763"/>
            <a:ext cx="2826782" cy="46578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3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E5E921-9122-4FE3-AC91-B168A97AC908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413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166604" rtl="0" eaLnBrk="1" latinLnBrk="0" hangingPunct="1">
        <a:lnSpc>
          <a:spcPct val="90000"/>
        </a:lnSpc>
        <a:spcBef>
          <a:spcPct val="0"/>
        </a:spcBef>
        <a:buNone/>
        <a:defRPr sz="561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91651" indent="-291651" algn="l" defTabSz="1166604" rtl="0" eaLnBrk="1" latinLnBrk="0" hangingPunct="1">
        <a:lnSpc>
          <a:spcPct val="90000"/>
        </a:lnSpc>
        <a:spcBef>
          <a:spcPts val="1276"/>
        </a:spcBef>
        <a:buFont typeface="Arial" panose="020B0604020202020204" pitchFamily="34" charset="0"/>
        <a:buChar char="•"/>
        <a:defRPr sz="3572" kern="1200">
          <a:solidFill>
            <a:schemeClr val="tx1"/>
          </a:solidFill>
          <a:latin typeface="+mn-lt"/>
          <a:ea typeface="+mn-ea"/>
          <a:cs typeface="+mn-cs"/>
        </a:defRPr>
      </a:lvl1pPr>
      <a:lvl2pPr marL="874953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3062" kern="1200">
          <a:solidFill>
            <a:schemeClr val="tx1"/>
          </a:solidFill>
          <a:latin typeface="+mn-lt"/>
          <a:ea typeface="+mn-ea"/>
          <a:cs typeface="+mn-cs"/>
        </a:defRPr>
      </a:lvl2pPr>
      <a:lvl3pPr marL="145825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551" kern="1200">
          <a:solidFill>
            <a:schemeClr val="tx1"/>
          </a:solidFill>
          <a:latin typeface="+mn-lt"/>
          <a:ea typeface="+mn-ea"/>
          <a:cs typeface="+mn-cs"/>
        </a:defRPr>
      </a:lvl3pPr>
      <a:lvl4pPr marL="2041557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624859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3208160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791462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374765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958066" indent="-291651" algn="l" defTabSz="1166604" rtl="0" eaLnBrk="1" latinLnBrk="0" hangingPunct="1">
        <a:lnSpc>
          <a:spcPct val="90000"/>
        </a:lnSpc>
        <a:spcBef>
          <a:spcPts val="638"/>
        </a:spcBef>
        <a:buFont typeface="Arial" panose="020B0604020202020204" pitchFamily="34" charset="0"/>
        <a:buChar char="•"/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1pPr>
      <a:lvl2pPr marL="583302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2pPr>
      <a:lvl3pPr marL="116660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3pPr>
      <a:lvl4pPr marL="174990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4pPr>
      <a:lvl5pPr marL="2333208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5pPr>
      <a:lvl6pPr marL="2916510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6pPr>
      <a:lvl7pPr marL="3499811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7pPr>
      <a:lvl8pPr marL="4083114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8pPr>
      <a:lvl9pPr marL="4666416" algn="l" defTabSz="1166604" rtl="0" eaLnBrk="1" latinLnBrk="0" hangingPunct="1">
        <a:defRPr sz="22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215153" y="174812"/>
            <a:ext cx="13218459" cy="767827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Textfeld 20"/>
          <p:cNvSpPr txBox="1"/>
          <p:nvPr/>
        </p:nvSpPr>
        <p:spPr>
          <a:xfrm>
            <a:off x="9605962" y="3361405"/>
            <a:ext cx="504000" cy="5849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1" dirty="0"/>
              <a:t>...</a:t>
            </a:r>
            <a:endParaRPr lang="en-GB" sz="2105" dirty="0"/>
          </a:p>
        </p:txBody>
      </p:sp>
      <p:sp>
        <p:nvSpPr>
          <p:cNvPr id="4" name="Textfeld 3"/>
          <p:cNvSpPr txBox="1"/>
          <p:nvPr/>
        </p:nvSpPr>
        <p:spPr>
          <a:xfrm>
            <a:off x="331643" y="288590"/>
            <a:ext cx="4483702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GB" sz="2105" b="1" dirty="0"/>
              <a:t>i. Linear adjustments</a:t>
            </a:r>
          </a:p>
        </p:txBody>
      </p:sp>
      <p:graphicFrame>
        <p:nvGraphicFramePr>
          <p:cNvPr id="5" name="Tabel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12817"/>
              </p:ext>
            </p:extLst>
          </p:nvPr>
        </p:nvGraphicFramePr>
        <p:xfrm>
          <a:off x="346905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3919778424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14187135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853827698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05140278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76088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11225623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76622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11.46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67448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5999193"/>
                  </a:ext>
                </a:extLst>
              </a:tr>
            </a:tbl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616588"/>
              </p:ext>
            </p:extLst>
          </p:nvPr>
        </p:nvGraphicFramePr>
        <p:xfrm>
          <a:off x="2754784" y="715858"/>
          <a:ext cx="20592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001284394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graphicFrame>
        <p:nvGraphicFramePr>
          <p:cNvPr id="9" name="Tabel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9415976"/>
              </p:ext>
            </p:extLst>
          </p:nvPr>
        </p:nvGraphicFramePr>
        <p:xfrm>
          <a:off x="346904" y="2643368"/>
          <a:ext cx="2052000" cy="1336290"/>
        </p:xfrm>
        <a:graphic>
          <a:graphicData uri="http://schemas.openxmlformats.org/drawingml/2006/table">
            <a:tbl>
              <a:tblPr/>
              <a:tblGrid>
                <a:gridCol w="5130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3000">
                  <a:extLst>
                    <a:ext uri="{9D8B030D-6E8A-4147-A177-3AD203B41FA5}">
                      <a16:colId xmlns:a16="http://schemas.microsoft.com/office/drawing/2014/main" val="125621870"/>
                    </a:ext>
                  </a:extLst>
                </a:gridCol>
              </a:tblGrid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725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</a:tbl>
          </a:graphicData>
        </a:graphic>
      </p:graphicFrame>
      <p:sp>
        <p:nvSpPr>
          <p:cNvPr id="10" name="Textfeld 9"/>
          <p:cNvSpPr txBox="1"/>
          <p:nvPr/>
        </p:nvSpPr>
        <p:spPr>
          <a:xfrm>
            <a:off x="331643" y="2213313"/>
            <a:ext cx="11778808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ii. Peak alignment: </a:t>
            </a:r>
            <a:r>
              <a:rPr lang="de-DE" sz="2105" b="0" i="1" dirty="0"/>
              <a:t>max_diff_peak2mean = 0.02</a:t>
            </a:r>
            <a:r>
              <a:rPr lang="en-GB" sz="2105" dirty="0"/>
              <a:t> </a:t>
            </a:r>
          </a:p>
        </p:txBody>
      </p:sp>
      <p:graphicFrame>
        <p:nvGraphicFramePr>
          <p:cNvPr id="11" name="Tabel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2328353"/>
              </p:ext>
            </p:extLst>
          </p:nvPr>
        </p:nvGraphicFramePr>
        <p:xfrm>
          <a:off x="2770659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4191881756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GB" sz="1400" b="1" i="0" u="none" strike="noStrike" kern="120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2" name="Gerade Verbindung mit Pfeil 11"/>
          <p:cNvCxnSpPr/>
          <p:nvPr/>
        </p:nvCxnSpPr>
        <p:spPr>
          <a:xfrm>
            <a:off x="2442943" y="3578381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Tabel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5394777"/>
              </p:ext>
            </p:extLst>
          </p:nvPr>
        </p:nvGraphicFramePr>
        <p:xfrm>
          <a:off x="5202361" y="2643367"/>
          <a:ext cx="20592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6599660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cxnSp>
        <p:nvCxnSpPr>
          <p:cNvPr id="14" name="Gerade Verbindung mit Pfeil 13"/>
          <p:cNvCxnSpPr/>
          <p:nvPr/>
        </p:nvCxnSpPr>
        <p:spPr>
          <a:xfrm>
            <a:off x="4870335" y="3599166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elle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1016762"/>
              </p:ext>
            </p:extLst>
          </p:nvPr>
        </p:nvGraphicFramePr>
        <p:xfrm>
          <a:off x="7634063" y="2643366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5247782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16" name="Gerade Verbindung mit Pfeil 15"/>
          <p:cNvCxnSpPr/>
          <p:nvPr/>
        </p:nvCxnSpPr>
        <p:spPr>
          <a:xfrm>
            <a:off x="7331611" y="3856027"/>
            <a:ext cx="252000" cy="1093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7" name="Tabel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4176099"/>
              </p:ext>
            </p:extLst>
          </p:nvPr>
        </p:nvGraphicFramePr>
        <p:xfrm>
          <a:off x="10060162" y="2643366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1995000750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2" name="Textfeld 21"/>
          <p:cNvSpPr txBox="1"/>
          <p:nvPr/>
        </p:nvSpPr>
        <p:spPr>
          <a:xfrm>
            <a:off x="331644" y="5148749"/>
            <a:ext cx="5149837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iii. Merging rows: </a:t>
            </a:r>
            <a:r>
              <a:rPr lang="en-GB" sz="2105" b="0" i="1" dirty="0"/>
              <a:t>min_diff_peak2peak</a:t>
            </a:r>
            <a:r>
              <a:rPr lang="de-DE" sz="2105" b="0" i="1" dirty="0"/>
              <a:t> = 0.04</a:t>
            </a:r>
            <a:endParaRPr lang="en-GB" sz="2105" b="0" i="1" dirty="0"/>
          </a:p>
        </p:txBody>
      </p:sp>
      <p:graphicFrame>
        <p:nvGraphicFramePr>
          <p:cNvPr id="23" name="Tabelle 2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2213589"/>
              </p:ext>
            </p:extLst>
          </p:nvPr>
        </p:nvGraphicFramePr>
        <p:xfrm>
          <a:off x="340059" y="5566457"/>
          <a:ext cx="2059200" cy="21312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758714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5" name="Tabelle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159790"/>
              </p:ext>
            </p:extLst>
          </p:nvPr>
        </p:nvGraphicFramePr>
        <p:xfrm>
          <a:off x="3419087" y="5576855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26" name="Textfeld 25"/>
          <p:cNvSpPr txBox="1"/>
          <p:nvPr/>
        </p:nvSpPr>
        <p:spPr>
          <a:xfrm>
            <a:off x="5667804" y="5146625"/>
            <a:ext cx="3980125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iv.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contaminants</a:t>
            </a:r>
            <a:endParaRPr lang="en-GB" sz="2105" dirty="0"/>
          </a:p>
        </p:txBody>
      </p:sp>
      <p:graphicFrame>
        <p:nvGraphicFramePr>
          <p:cNvPr id="28" name="Tabel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7044601"/>
              </p:ext>
            </p:extLst>
          </p:nvPr>
        </p:nvGraphicFramePr>
        <p:xfrm>
          <a:off x="5669280" y="5566457"/>
          <a:ext cx="2059200" cy="18648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731143028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B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12.19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1BFD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564688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graphicFrame>
        <p:nvGraphicFramePr>
          <p:cNvPr id="29" name="Tabelle 2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270148"/>
              </p:ext>
            </p:extLst>
          </p:nvPr>
        </p:nvGraphicFramePr>
        <p:xfrm>
          <a:off x="8106704" y="5576857"/>
          <a:ext cx="1544400" cy="15984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sp>
        <p:nvSpPr>
          <p:cNvPr id="31" name="Textfeld 30"/>
          <p:cNvSpPr txBox="1"/>
          <p:nvPr/>
        </p:nvSpPr>
        <p:spPr>
          <a:xfrm>
            <a:off x="9841247" y="5146625"/>
            <a:ext cx="3454199" cy="416268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GB" sz="2105" dirty="0"/>
              <a:t>v. </a:t>
            </a:r>
            <a:r>
              <a:rPr lang="de-DE" sz="2105" dirty="0" err="1"/>
              <a:t>Removal</a:t>
            </a:r>
            <a:r>
              <a:rPr lang="de-DE" sz="2105" dirty="0"/>
              <a:t> </a:t>
            </a:r>
            <a:r>
              <a:rPr lang="de-DE" sz="2105" dirty="0" err="1"/>
              <a:t>of</a:t>
            </a:r>
            <a:r>
              <a:rPr lang="de-DE" sz="2105" dirty="0"/>
              <a:t> </a:t>
            </a:r>
            <a:r>
              <a:rPr lang="de-DE" sz="2105" dirty="0" err="1"/>
              <a:t>single</a:t>
            </a:r>
            <a:r>
              <a:rPr lang="de-DE" sz="2105" dirty="0"/>
              <a:t> </a:t>
            </a:r>
            <a:r>
              <a:rPr lang="de-DE" sz="2105" dirty="0" err="1"/>
              <a:t>peaks</a:t>
            </a:r>
            <a:endParaRPr lang="en-GB" sz="2105" dirty="0"/>
          </a:p>
        </p:txBody>
      </p:sp>
      <p:graphicFrame>
        <p:nvGraphicFramePr>
          <p:cNvPr id="32" name="Tabelle 3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582820"/>
              </p:ext>
            </p:extLst>
          </p:nvPr>
        </p:nvGraphicFramePr>
        <p:xfrm>
          <a:off x="11764493" y="5576855"/>
          <a:ext cx="1544400" cy="1332000"/>
        </p:xfrm>
        <a:graphic>
          <a:graphicData uri="http://schemas.openxmlformats.org/drawingml/2006/table">
            <a:tbl>
              <a:tblPr/>
              <a:tblGrid>
                <a:gridCol w="514800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</a:tbl>
          </a:graphicData>
        </a:graphic>
      </p:graphicFrame>
      <p:graphicFrame>
        <p:nvGraphicFramePr>
          <p:cNvPr id="33" name="Tabel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39693540"/>
              </p:ext>
            </p:extLst>
          </p:nvPr>
        </p:nvGraphicFramePr>
        <p:xfrm>
          <a:off x="9854069" y="5566458"/>
          <a:ext cx="1538553" cy="1598400"/>
        </p:xfrm>
        <a:graphic>
          <a:graphicData uri="http://schemas.openxmlformats.org/drawingml/2006/table">
            <a:tbl>
              <a:tblPr/>
              <a:tblGrid>
                <a:gridCol w="508953">
                  <a:extLst>
                    <a:ext uri="{9D8B030D-6E8A-4147-A177-3AD203B41FA5}">
                      <a16:colId xmlns:a16="http://schemas.microsoft.com/office/drawing/2014/main" val="2153753651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3533616322"/>
                    </a:ext>
                  </a:extLst>
                </a:gridCol>
                <a:gridCol w="514800">
                  <a:extLst>
                    <a:ext uri="{9D8B030D-6E8A-4147-A177-3AD203B41FA5}">
                      <a16:colId xmlns:a16="http://schemas.microsoft.com/office/drawing/2014/main" val="2350574207"/>
                    </a:ext>
                  </a:extLst>
                </a:gridCol>
              </a:tblGrid>
              <a:tr h="266400"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S2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GB" sz="1400" b="1" i="0" u="none" strike="noStrike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</a:rPr>
                        <a:t>S3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337301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7.58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5F0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879750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8.31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8D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4916632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9.01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8.98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0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965919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11.47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7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62134355"/>
                  </a:ext>
                </a:extLst>
              </a:tr>
              <a:tr h="266400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18.12</a:t>
                      </a:r>
                    </a:p>
                  </a:txBody>
                  <a:tcPr marL="7620" marR="7620" marT="7620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575B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GB" sz="14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Trebuchet MS" panose="020B0603020202020204" pitchFamily="34" charset="0"/>
                          <a:ea typeface="+mn-ea"/>
                          <a:cs typeface="+mn-cs"/>
                        </a:rPr>
                        <a:t>0</a:t>
                      </a:r>
                    </a:p>
                  </a:txBody>
                  <a:tcPr marL="7620" marR="7620" marT="762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9832079"/>
                  </a:ext>
                </a:extLst>
              </a:tr>
            </a:tbl>
          </a:graphicData>
        </a:graphic>
      </p:graphicFrame>
      <p:cxnSp>
        <p:nvCxnSpPr>
          <p:cNvPr id="49" name="Gerader Verbinder 48"/>
          <p:cNvCxnSpPr>
            <a:endCxn id="25" idx="1"/>
          </p:cNvCxnSpPr>
          <p:nvPr/>
        </p:nvCxnSpPr>
        <p:spPr>
          <a:xfrm>
            <a:off x="2413118" y="6487452"/>
            <a:ext cx="1005969" cy="21803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/>
          <p:cNvCxnSpPr>
            <a:endCxn id="25" idx="1"/>
          </p:cNvCxnSpPr>
          <p:nvPr/>
        </p:nvCxnSpPr>
        <p:spPr>
          <a:xfrm flipV="1">
            <a:off x="2405358" y="6509255"/>
            <a:ext cx="1013729" cy="258030"/>
          </a:xfrm>
          <a:prstGeom prst="line">
            <a:avLst/>
          </a:prstGeom>
          <a:ln w="28575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Pfeil nach rechts 63"/>
          <p:cNvSpPr/>
          <p:nvPr/>
        </p:nvSpPr>
        <p:spPr>
          <a:xfrm>
            <a:off x="2442943" y="1358900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Pfeil nach rechts 64"/>
          <p:cNvSpPr/>
          <p:nvPr/>
        </p:nvSpPr>
        <p:spPr>
          <a:xfrm>
            <a:off x="7778965" y="6407862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6" name="Pfeil nach rechts 65"/>
          <p:cNvSpPr/>
          <p:nvPr/>
        </p:nvSpPr>
        <p:spPr>
          <a:xfrm>
            <a:off x="11423307" y="6392676"/>
            <a:ext cx="252000" cy="45719"/>
          </a:xfrm>
          <a:prstGeom prst="rightArrow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hteck 2"/>
          <p:cNvSpPr/>
          <p:nvPr/>
        </p:nvSpPr>
        <p:spPr>
          <a:xfrm>
            <a:off x="346883" y="2927131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7" name="Rechteck 36"/>
          <p:cNvSpPr/>
          <p:nvPr/>
        </p:nvSpPr>
        <p:spPr>
          <a:xfrm>
            <a:off x="2792259" y="3457766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8" name="Rechteck 37"/>
          <p:cNvSpPr/>
          <p:nvPr/>
        </p:nvSpPr>
        <p:spPr>
          <a:xfrm>
            <a:off x="5223961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Rechteck 38"/>
          <p:cNvSpPr/>
          <p:nvPr/>
        </p:nvSpPr>
        <p:spPr>
          <a:xfrm>
            <a:off x="6256120" y="3449766"/>
            <a:ext cx="443843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1" name="Rechteck 40"/>
          <p:cNvSpPr/>
          <p:nvPr/>
        </p:nvSpPr>
        <p:spPr>
          <a:xfrm>
            <a:off x="7655663" y="3736263"/>
            <a:ext cx="1008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2" name="Rechteck 41"/>
          <p:cNvSpPr/>
          <p:nvPr/>
        </p:nvSpPr>
        <p:spPr>
          <a:xfrm>
            <a:off x="363627" y="6376057"/>
            <a:ext cx="2004120" cy="532798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4" name="Rechteck 43"/>
          <p:cNvSpPr/>
          <p:nvPr/>
        </p:nvSpPr>
        <p:spPr>
          <a:xfrm>
            <a:off x="3439564" y="6390456"/>
            <a:ext cx="2016000" cy="252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5" name="Rechteck 44"/>
          <p:cNvSpPr/>
          <p:nvPr/>
        </p:nvSpPr>
        <p:spPr>
          <a:xfrm>
            <a:off x="6185800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6" name="Rechteck 45"/>
          <p:cNvSpPr/>
          <p:nvPr/>
        </p:nvSpPr>
        <p:spPr>
          <a:xfrm>
            <a:off x="7197783" y="6904858"/>
            <a:ext cx="537050" cy="260000"/>
          </a:xfrm>
          <a:prstGeom prst="rect">
            <a:avLst/>
          </a:prstGeom>
          <a:noFill/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06373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hteck 2"/>
          <p:cNvSpPr/>
          <p:nvPr/>
        </p:nvSpPr>
        <p:spPr>
          <a:xfrm>
            <a:off x="309282" y="0"/>
            <a:ext cx="11819965" cy="87487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0" name="Gruppieren 59"/>
          <p:cNvGrpSpPr/>
          <p:nvPr/>
        </p:nvGrpSpPr>
        <p:grpSpPr>
          <a:xfrm>
            <a:off x="918036" y="120062"/>
            <a:ext cx="10124428" cy="8409206"/>
            <a:chOff x="918036" y="120062"/>
            <a:chExt cx="10124428" cy="8409206"/>
          </a:xfrm>
        </p:grpSpPr>
        <p:grpSp>
          <p:nvGrpSpPr>
            <p:cNvPr id="109" name="Gruppieren 108"/>
            <p:cNvGrpSpPr/>
            <p:nvPr/>
          </p:nvGrpSpPr>
          <p:grpSpPr>
            <a:xfrm>
              <a:off x="918036" y="120062"/>
              <a:ext cx="10124428" cy="5903596"/>
              <a:chOff x="732299" y="60529"/>
              <a:chExt cx="10124428" cy="5903597"/>
            </a:xfrm>
          </p:grpSpPr>
          <p:grpSp>
            <p:nvGrpSpPr>
              <p:cNvPr id="95" name="Gruppieren 94"/>
              <p:cNvGrpSpPr/>
              <p:nvPr/>
            </p:nvGrpSpPr>
            <p:grpSpPr>
              <a:xfrm>
                <a:off x="2206648" y="60529"/>
                <a:ext cx="8650079" cy="5903597"/>
                <a:chOff x="636928" y="60529"/>
                <a:chExt cx="8650079" cy="5903597"/>
              </a:xfrm>
            </p:grpSpPr>
            <p:sp>
              <p:nvSpPr>
                <p:cNvPr id="7" name="Abgerundetes Rechteck 6"/>
                <p:cNvSpPr/>
                <p:nvPr/>
              </p:nvSpPr>
              <p:spPr>
                <a:xfrm>
                  <a:off x="2722419" y="60529"/>
                  <a:ext cx="893618" cy="546431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</a:t>
                  </a:r>
                </a:p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GC-MS</a:t>
                  </a:r>
                </a:p>
              </p:txBody>
            </p:sp>
            <p:sp>
              <p:nvSpPr>
                <p:cNvPr id="8" name="Abgerundetes Rechteck 7"/>
                <p:cNvSpPr/>
                <p:nvPr/>
              </p:nvSpPr>
              <p:spPr>
                <a:xfrm>
                  <a:off x="2341228" y="971387"/>
                  <a:ext cx="1656000" cy="546431"/>
                </a:xfrm>
                <a:prstGeom prst="roundRect">
                  <a:avLst/>
                </a:prstGeom>
                <a:noFill/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Peak list</a:t>
                  </a:r>
                </a:p>
              </p:txBody>
            </p:sp>
            <p:sp>
              <p:nvSpPr>
                <p:cNvPr id="9" name="Ellipse 8"/>
                <p:cNvSpPr/>
                <p:nvPr/>
              </p:nvSpPr>
              <p:spPr>
                <a:xfrm>
                  <a:off x="2292928" y="1882701"/>
                  <a:ext cx="1752600" cy="546431"/>
                </a:xfrm>
                <a:prstGeom prst="ellipse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b="1" dirty="0">
                      <a:solidFill>
                        <a:schemeClr val="tx1"/>
                      </a:solidFill>
                    </a:rPr>
                    <a:t>GCalignR</a:t>
                  </a:r>
                </a:p>
              </p:txBody>
            </p:sp>
            <p:sp>
              <p:nvSpPr>
                <p:cNvPr id="13" name="Abgerundetes Rechteck 12"/>
                <p:cNvSpPr/>
                <p:nvPr/>
              </p:nvSpPr>
              <p:spPr>
                <a:xfrm>
                  <a:off x="636928" y="28699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check_input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" name="Abgerundetes Rechteck 13"/>
                <p:cNvSpPr/>
                <p:nvPr/>
              </p:nvSpPr>
              <p:spPr>
                <a:xfrm>
                  <a:off x="1959932" y="3583969"/>
                  <a:ext cx="239722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align_chromatograms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7" name="Gewinkelter Verbinder 16"/>
                <p:cNvCxnSpPr>
                  <a:stCxn id="9" idx="4"/>
                  <a:endCxn id="13" idx="0"/>
                </p:cNvCxnSpPr>
                <p:nvPr/>
              </p:nvCxnSpPr>
              <p:spPr>
                <a:xfrm rot="5400000">
                  <a:off x="2096673" y="1797387"/>
                  <a:ext cx="440811" cy="1704300"/>
                </a:xfrm>
                <a:prstGeom prst="bentConnector3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" name="Gerade Verbindung mit Pfeil 25"/>
                <p:cNvCxnSpPr>
                  <a:stCxn id="7" idx="2"/>
                  <a:endCxn id="8" idx="0"/>
                </p:cNvCxnSpPr>
                <p:nvPr/>
              </p:nvCxnSpPr>
              <p:spPr>
                <a:xfrm>
                  <a:off x="3169228" y="606960"/>
                  <a:ext cx="0" cy="36442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Gerade Verbindung mit Pfeil 29"/>
                <p:cNvCxnSpPr>
                  <a:stCxn id="8" idx="2"/>
                  <a:endCxn id="9" idx="0"/>
                </p:cNvCxnSpPr>
                <p:nvPr/>
              </p:nvCxnSpPr>
              <p:spPr>
                <a:xfrm>
                  <a:off x="3169228" y="1517818"/>
                  <a:ext cx="0" cy="36488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Gewinkelter Verbinder 32"/>
                <p:cNvCxnSpPr>
                  <a:stCxn id="13" idx="2"/>
                  <a:endCxn id="14" idx="1"/>
                </p:cNvCxnSpPr>
                <p:nvPr/>
              </p:nvCxnSpPr>
              <p:spPr>
                <a:xfrm rot="16200000" flipH="1">
                  <a:off x="1492025" y="3389277"/>
                  <a:ext cx="440811" cy="495004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" name="Abgerundetes Rechteck 43"/>
                <p:cNvSpPr/>
                <p:nvPr/>
              </p:nvSpPr>
              <p:spPr>
                <a:xfrm>
                  <a:off x="407504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 err="1">
                      <a:solidFill>
                        <a:schemeClr val="tx1"/>
                      </a:solidFill>
                    </a:rPr>
                    <a:t>gc_heatmap</a:t>
                  </a:r>
                  <a:endParaRPr lang="en-GB" i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Abgerundetes Rechteck 44"/>
                <p:cNvSpPr/>
                <p:nvPr/>
              </p:nvSpPr>
              <p:spPr>
                <a:xfrm>
                  <a:off x="5853027" y="5417694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plot</a:t>
                  </a:r>
                </a:p>
              </p:txBody>
            </p:sp>
            <p:sp>
              <p:nvSpPr>
                <p:cNvPr id="46" name="Abgerundetes Rechteck 45"/>
                <p:cNvSpPr/>
                <p:nvPr/>
              </p:nvSpPr>
              <p:spPr>
                <a:xfrm>
                  <a:off x="7631007" y="5417695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i="1" dirty="0">
                      <a:solidFill>
                        <a:schemeClr val="tx1"/>
                      </a:solidFill>
                    </a:rPr>
                    <a:t>print</a:t>
                  </a:r>
                </a:p>
              </p:txBody>
            </p:sp>
            <p:sp>
              <p:nvSpPr>
                <p:cNvPr id="47" name="Abgerundetes Rechteck 46"/>
                <p:cNvSpPr/>
                <p:nvPr/>
              </p:nvSpPr>
              <p:spPr>
                <a:xfrm>
                  <a:off x="2330542" y="4406443"/>
                  <a:ext cx="1656000" cy="546431"/>
                </a:xfrm>
                <a:prstGeom prst="roundRect">
                  <a:avLst/>
                </a:prstGeom>
                <a:solidFill>
                  <a:srgbClr val="D95F02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dirty="0">
                      <a:solidFill>
                        <a:schemeClr val="tx1"/>
                      </a:solidFill>
                    </a:rPr>
                    <a:t>aligned data</a:t>
                  </a:r>
                </a:p>
              </p:txBody>
            </p:sp>
            <p:cxnSp>
              <p:nvCxnSpPr>
                <p:cNvPr id="64" name="Gerade Verbindung mit Pfeil 63"/>
                <p:cNvCxnSpPr>
                  <a:stCxn id="14" idx="2"/>
                  <a:endCxn id="47" idx="0"/>
                </p:cNvCxnSpPr>
                <p:nvPr/>
              </p:nvCxnSpPr>
              <p:spPr>
                <a:xfrm>
                  <a:off x="3158542" y="4130400"/>
                  <a:ext cx="0" cy="276043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Gewinkelter Verbinder 68"/>
                <p:cNvCxnSpPr>
                  <a:stCxn id="47" idx="3"/>
                  <a:endCxn id="46" idx="0"/>
                </p:cNvCxnSpPr>
                <p:nvPr/>
              </p:nvCxnSpPr>
              <p:spPr>
                <a:xfrm>
                  <a:off x="3986542" y="4679659"/>
                  <a:ext cx="4472465" cy="738036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Gewinkelter Verbinder 70"/>
                <p:cNvCxnSpPr>
                  <a:stCxn id="47" idx="3"/>
                  <a:endCxn id="44" idx="0"/>
                </p:cNvCxnSpPr>
                <p:nvPr/>
              </p:nvCxnSpPr>
              <p:spPr>
                <a:xfrm>
                  <a:off x="3986542" y="4679659"/>
                  <a:ext cx="916505" cy="738035"/>
                </a:xfrm>
                <a:prstGeom prst="bentConnector2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Gerade Verbindung mit Pfeil 79"/>
                <p:cNvCxnSpPr>
                  <a:stCxn id="9" idx="4"/>
                  <a:endCxn id="14" idx="0"/>
                </p:cNvCxnSpPr>
                <p:nvPr/>
              </p:nvCxnSpPr>
              <p:spPr>
                <a:xfrm flipH="1">
                  <a:off x="3158542" y="2429132"/>
                  <a:ext cx="10686" cy="1154837"/>
                </a:xfrm>
                <a:prstGeom prst="straightConnector1">
                  <a:avLst/>
                </a:prstGeom>
                <a:ln w="28575">
                  <a:solidFill>
                    <a:schemeClr val="tx1"/>
                  </a:solidFill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6" name="Textfeld 95"/>
              <p:cNvSpPr txBox="1"/>
              <p:nvPr/>
            </p:nvSpPr>
            <p:spPr>
              <a:xfrm>
                <a:off x="806272" y="182880"/>
                <a:ext cx="2781708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Analytical</a:t>
                </a:r>
                <a:r>
                  <a:rPr lang="en-GB" sz="2105" dirty="0"/>
                  <a:t> </a:t>
                </a:r>
                <a:r>
                  <a:rPr lang="en-GB" sz="2000" dirty="0"/>
                  <a:t>Chemistry</a:t>
                </a:r>
              </a:p>
            </p:txBody>
          </p:sp>
          <p:sp>
            <p:nvSpPr>
              <p:cNvPr id="97" name="Textfeld 96"/>
              <p:cNvSpPr txBox="1"/>
              <p:nvPr/>
            </p:nvSpPr>
            <p:spPr>
              <a:xfrm>
                <a:off x="806270" y="1027570"/>
                <a:ext cx="2148417" cy="41626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Calling</a:t>
                </a:r>
                <a:r>
                  <a:rPr lang="en-GB" sz="2105" dirty="0"/>
                  <a:t> </a:t>
                </a:r>
                <a:r>
                  <a:rPr lang="en-GB" sz="2000" dirty="0"/>
                  <a:t>peaks</a:t>
                </a:r>
              </a:p>
            </p:txBody>
          </p:sp>
          <p:sp>
            <p:nvSpPr>
              <p:cNvPr id="98" name="Textfeld 97"/>
              <p:cNvSpPr txBox="1"/>
              <p:nvPr/>
            </p:nvSpPr>
            <p:spPr>
              <a:xfrm>
                <a:off x="732299" y="2915832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(1) Checking</a:t>
                </a:r>
              </a:p>
            </p:txBody>
          </p:sp>
          <p:sp>
            <p:nvSpPr>
              <p:cNvPr id="99" name="Textfeld 98"/>
              <p:cNvSpPr txBox="1"/>
              <p:nvPr/>
            </p:nvSpPr>
            <p:spPr>
              <a:xfrm>
                <a:off x="743329" y="37219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(2) Alignment</a:t>
                </a:r>
              </a:p>
            </p:txBody>
          </p:sp>
          <p:sp>
            <p:nvSpPr>
              <p:cNvPr id="100" name="Textfeld 99"/>
              <p:cNvSpPr txBox="1"/>
              <p:nvPr/>
            </p:nvSpPr>
            <p:spPr>
              <a:xfrm>
                <a:off x="755183" y="5506243"/>
                <a:ext cx="2148417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2000" dirty="0"/>
                  <a:t>(3) Inspection</a:t>
                </a:r>
              </a:p>
            </p:txBody>
          </p:sp>
        </p:grpSp>
        <p:cxnSp>
          <p:nvCxnSpPr>
            <p:cNvPr id="11" name="Gerader Verbinder 10"/>
            <p:cNvCxnSpPr>
              <a:stCxn id="44" idx="3"/>
              <a:endCxn id="45" idx="1"/>
            </p:cNvCxnSpPr>
            <p:nvPr/>
          </p:nvCxnSpPr>
          <p:spPr>
            <a:xfrm>
              <a:off x="7486504" y="5750442"/>
              <a:ext cx="121980" cy="0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>
              <a:stCxn id="45" idx="3"/>
              <a:endCxn id="46" idx="1"/>
            </p:cNvCxnSpPr>
            <p:nvPr/>
          </p:nvCxnSpPr>
          <p:spPr>
            <a:xfrm>
              <a:off x="9264486" y="5750444"/>
              <a:ext cx="121980" cy="1"/>
            </a:xfrm>
            <a:prstGeom prst="line">
              <a:avLst/>
            </a:prstGeom>
            <a:ln w="28575">
              <a:solidFill>
                <a:schemeClr val="tx1"/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Abgerundetes Rechteck 47"/>
            <p:cNvSpPr/>
            <p:nvPr/>
          </p:nvSpPr>
          <p:spPr>
            <a:xfrm>
              <a:off x="4096685" y="6191255"/>
              <a:ext cx="1656000" cy="546431"/>
            </a:xfrm>
            <a:prstGeom prst="roundRect">
              <a:avLst/>
            </a:prstGeom>
            <a:solidFill>
              <a:srgbClr val="D95F0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norm_peaks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Gewinkelter Verbinder 23"/>
            <p:cNvCxnSpPr>
              <a:stCxn id="47" idx="3"/>
              <a:endCxn id="45" idx="0"/>
            </p:cNvCxnSpPr>
            <p:nvPr/>
          </p:nvCxnSpPr>
          <p:spPr>
            <a:xfrm>
              <a:off x="5742001" y="4739191"/>
              <a:ext cx="2694485" cy="738035"/>
            </a:xfrm>
            <a:prstGeom prst="bentConnector2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Gerade Verbindung mit Pfeil 28"/>
            <p:cNvCxnSpPr>
              <a:stCxn id="47" idx="2"/>
              <a:endCxn id="48" idx="0"/>
            </p:cNvCxnSpPr>
            <p:nvPr/>
          </p:nvCxnSpPr>
          <p:spPr>
            <a:xfrm>
              <a:off x="4913999" y="5012406"/>
              <a:ext cx="10686" cy="11788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Ellipse 60"/>
            <p:cNvSpPr/>
            <p:nvPr/>
          </p:nvSpPr>
          <p:spPr>
            <a:xfrm>
              <a:off x="4039593" y="7205333"/>
              <a:ext cx="1752600" cy="546431"/>
            </a:xfrm>
            <a:prstGeom prst="ellipse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vegan</a:t>
              </a:r>
            </a:p>
          </p:txBody>
        </p:sp>
        <p:cxnSp>
          <p:nvCxnSpPr>
            <p:cNvPr id="52" name="Gerade Verbindung mit Pfeil 51"/>
            <p:cNvCxnSpPr>
              <a:stCxn id="48" idx="2"/>
              <a:endCxn id="61" idx="0"/>
            </p:cNvCxnSpPr>
            <p:nvPr/>
          </p:nvCxnSpPr>
          <p:spPr>
            <a:xfrm flipH="1">
              <a:off x="4915893" y="6737686"/>
              <a:ext cx="8792" cy="467647"/>
            </a:xfrm>
            <a:prstGeom prst="straightConnector1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9" name="Abgerundetes Rechteck 78"/>
            <p:cNvSpPr/>
            <p:nvPr/>
          </p:nvSpPr>
          <p:spPr>
            <a:xfrm>
              <a:off x="3211593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i="1" dirty="0" err="1">
                  <a:solidFill>
                    <a:schemeClr val="tx1"/>
                  </a:solidFill>
                </a:rPr>
                <a:t>metaMDS</a:t>
              </a:r>
              <a:endParaRPr lang="en-GB" i="1" dirty="0">
                <a:solidFill>
                  <a:schemeClr val="tx1"/>
                </a:solidFill>
              </a:endParaRPr>
            </a:p>
          </p:txBody>
        </p:sp>
        <p:sp>
          <p:nvSpPr>
            <p:cNvPr id="82" name="Abgerundetes Rechteck 81"/>
            <p:cNvSpPr/>
            <p:nvPr/>
          </p:nvSpPr>
          <p:spPr>
            <a:xfrm>
              <a:off x="5085572" y="7982837"/>
              <a:ext cx="1656000" cy="546431"/>
            </a:xfrm>
            <a:prstGeom prst="roundRect">
              <a:avLst/>
            </a:prstGeom>
            <a:solidFill>
              <a:srgbClr val="ECEC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2105" i="1" dirty="0" err="1">
                  <a:solidFill>
                    <a:schemeClr val="tx1"/>
                  </a:solidFill>
                </a:rPr>
                <a:t>adonis</a:t>
              </a:r>
              <a:endParaRPr lang="en-GB" sz="2105" i="1" dirty="0">
                <a:solidFill>
                  <a:schemeClr val="tx1"/>
                </a:solidFill>
              </a:endParaRPr>
            </a:p>
          </p:txBody>
        </p:sp>
        <p:cxnSp>
          <p:nvCxnSpPr>
            <p:cNvPr id="55" name="Gewinkelter Verbinder 54"/>
            <p:cNvCxnSpPr>
              <a:stCxn id="61" idx="4"/>
              <a:endCxn id="79" idx="0"/>
            </p:cNvCxnSpPr>
            <p:nvPr/>
          </p:nvCxnSpPr>
          <p:spPr>
            <a:xfrm rot="5400000">
              <a:off x="4362207" y="7429150"/>
              <a:ext cx="231073" cy="876300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winkelter Verbinder 58"/>
            <p:cNvCxnSpPr>
              <a:stCxn id="61" idx="4"/>
              <a:endCxn id="82" idx="0"/>
            </p:cNvCxnSpPr>
            <p:nvPr/>
          </p:nvCxnSpPr>
          <p:spPr>
            <a:xfrm rot="16200000" flipH="1">
              <a:off x="5299196" y="7368460"/>
              <a:ext cx="231073" cy="997679"/>
            </a:xfrm>
            <a:prstGeom prst="bentConnector3">
              <a:avLst/>
            </a:prstGeom>
            <a:ln w="28575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Textfeld 86"/>
            <p:cNvSpPr txBox="1"/>
            <p:nvPr/>
          </p:nvSpPr>
          <p:spPr>
            <a:xfrm>
              <a:off x="940920" y="6279804"/>
              <a:ext cx="258605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(5) Peak normalisation</a:t>
              </a:r>
            </a:p>
          </p:txBody>
        </p:sp>
        <p:sp>
          <p:nvSpPr>
            <p:cNvPr id="88" name="Textfeld 87"/>
            <p:cNvSpPr txBox="1"/>
            <p:nvPr/>
          </p:nvSpPr>
          <p:spPr>
            <a:xfrm>
              <a:off x="940919" y="7542027"/>
              <a:ext cx="245542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000" dirty="0"/>
                <a:t>Downstream Analysis</a:t>
              </a:r>
            </a:p>
          </p:txBody>
        </p:sp>
      </p:grpSp>
      <p:sp>
        <p:nvSpPr>
          <p:cNvPr id="6" name="Rechteck: abgerundete Ecken 5"/>
          <p:cNvSpPr/>
          <p:nvPr/>
        </p:nvSpPr>
        <p:spPr>
          <a:xfrm>
            <a:off x="6853781" y="2555991"/>
            <a:ext cx="3582927" cy="1533671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2000" dirty="0">
                <a:solidFill>
                  <a:schemeClr val="tx1"/>
                </a:solidFill>
              </a:rPr>
              <a:t>(4) Optional</a:t>
            </a:r>
          </a:p>
          <a:p>
            <a:r>
              <a:rPr lang="en-GB" sz="2000" dirty="0">
                <a:solidFill>
                  <a:schemeClr val="tx1"/>
                </a:solidFill>
              </a:rPr>
              <a:t>Re-scoring of peaks and/or – revising alignment parameters</a:t>
            </a:r>
          </a:p>
        </p:txBody>
      </p:sp>
      <p:cxnSp>
        <p:nvCxnSpPr>
          <p:cNvPr id="27" name="Verbinder: gewinkelt 26"/>
          <p:cNvCxnSpPr>
            <a:endCxn id="14" idx="3"/>
          </p:cNvCxnSpPr>
          <p:nvPr/>
        </p:nvCxnSpPr>
        <p:spPr>
          <a:xfrm rot="10800000" flipV="1">
            <a:off x="6112609" y="3322825"/>
            <a:ext cx="701020" cy="593891"/>
          </a:xfrm>
          <a:prstGeom prst="bentConnector3">
            <a:avLst/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Verbinder: gewinkelt 30"/>
          <p:cNvCxnSpPr>
            <a:cxnSpLocks/>
          </p:cNvCxnSpPr>
          <p:nvPr/>
        </p:nvCxnSpPr>
        <p:spPr>
          <a:xfrm rot="10800000">
            <a:off x="5791956" y="1304137"/>
            <a:ext cx="4643871" cy="2018689"/>
          </a:xfrm>
          <a:prstGeom prst="bentConnector3">
            <a:avLst>
              <a:gd name="adj1" fmla="val -18448"/>
            </a:avLst>
          </a:prstGeom>
          <a:ln w="28575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Verbinder: gewinkelt 34"/>
          <p:cNvCxnSpPr>
            <a:cxnSpLocks/>
            <a:stCxn id="46" idx="3"/>
          </p:cNvCxnSpPr>
          <p:nvPr/>
        </p:nvCxnSpPr>
        <p:spPr>
          <a:xfrm flipV="1">
            <a:off x="11040448" y="3322825"/>
            <a:ext cx="249163" cy="2427618"/>
          </a:xfrm>
          <a:prstGeom prst="bentConnector2">
            <a:avLst/>
          </a:prstGeom>
          <a:ln w="28575">
            <a:solidFill>
              <a:schemeClr val="tx1"/>
            </a:solidFill>
            <a:prstDash val="sysDot"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25223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/>
        </p:nvSpPr>
        <p:spPr>
          <a:xfrm>
            <a:off x="609600" y="128337"/>
            <a:ext cx="11519647" cy="780542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687" y="3997099"/>
            <a:ext cx="3600000" cy="3600000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058" y="3997098"/>
            <a:ext cx="3600000" cy="3600000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429" y="3997097"/>
            <a:ext cx="3600000" cy="360000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2547257" y="1371600"/>
            <a:ext cx="936172" cy="359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0" b="8305"/>
          <a:stretch/>
        </p:blipFill>
        <p:spPr>
          <a:xfrm>
            <a:off x="884337" y="265325"/>
            <a:ext cx="11059820" cy="3672000"/>
          </a:xfrm>
          <a:prstGeom prst="rect">
            <a:avLst/>
          </a:prstGeom>
        </p:spPr>
      </p:pic>
      <p:sp>
        <p:nvSpPr>
          <p:cNvPr id="16" name="Rechteck 15"/>
          <p:cNvSpPr/>
          <p:nvPr/>
        </p:nvSpPr>
        <p:spPr>
          <a:xfrm>
            <a:off x="2215489" y="877870"/>
            <a:ext cx="1066254" cy="4937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Textfeld 2"/>
          <p:cNvSpPr txBox="1"/>
          <p:nvPr/>
        </p:nvSpPr>
        <p:spPr>
          <a:xfrm>
            <a:off x="2215489" y="877870"/>
            <a:ext cx="90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aligned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2215489" y="1016152"/>
            <a:ext cx="10662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/>
              <a:t>pre-aligned</a:t>
            </a:r>
          </a:p>
        </p:txBody>
      </p:sp>
      <p:sp>
        <p:nvSpPr>
          <p:cNvPr id="18" name="Textfeld 17"/>
          <p:cNvSpPr txBox="1"/>
          <p:nvPr/>
        </p:nvSpPr>
        <p:spPr>
          <a:xfrm>
            <a:off x="1381471" y="66307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A</a:t>
            </a:r>
          </a:p>
        </p:txBody>
      </p:sp>
      <p:sp>
        <p:nvSpPr>
          <p:cNvPr id="19" name="Textfeld 18"/>
          <p:cNvSpPr txBox="1"/>
          <p:nvPr/>
        </p:nvSpPr>
        <p:spPr>
          <a:xfrm>
            <a:off x="1381471" y="4031051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B</a:t>
            </a:r>
          </a:p>
        </p:txBody>
      </p:sp>
      <p:sp>
        <p:nvSpPr>
          <p:cNvPr id="20" name="Textfeld 19"/>
          <p:cNvSpPr txBox="1"/>
          <p:nvPr/>
        </p:nvSpPr>
        <p:spPr>
          <a:xfrm>
            <a:off x="4976750" y="4031050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C</a:t>
            </a:r>
          </a:p>
        </p:txBody>
      </p:sp>
      <p:sp>
        <p:nvSpPr>
          <p:cNvPr id="21" name="Textfeld 20"/>
          <p:cNvSpPr txBox="1"/>
          <p:nvPr/>
        </p:nvSpPr>
        <p:spPr>
          <a:xfrm>
            <a:off x="8418150" y="4031049"/>
            <a:ext cx="3368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b="1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121043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/>
          <p:cNvSpPr/>
          <p:nvPr/>
        </p:nvSpPr>
        <p:spPr>
          <a:xfrm>
            <a:off x="329609" y="2892056"/>
            <a:ext cx="12131749" cy="46889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" name="Grafik 1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32" t="21651" r="20341" b="20966"/>
          <a:stretch/>
        </p:blipFill>
        <p:spPr>
          <a:xfrm>
            <a:off x="4615541" y="3574588"/>
            <a:ext cx="2993573" cy="3185441"/>
          </a:xfrm>
          <a:prstGeom prst="rect">
            <a:avLst/>
          </a:prstGeom>
          <a:ln>
            <a:noFill/>
          </a:ln>
        </p:spPr>
      </p:pic>
      <p:pic>
        <p:nvPicPr>
          <p:cNvPr id="10" name="Inhaltsplatzhalter 9"/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78" t="21655" r="19425" b="20965"/>
          <a:stretch/>
        </p:blipFill>
        <p:spPr>
          <a:xfrm>
            <a:off x="871248" y="3574588"/>
            <a:ext cx="3047608" cy="3185441"/>
          </a:xfrm>
          <a:ln>
            <a:noFill/>
          </a:ln>
        </p:spPr>
      </p:pic>
      <p:sp>
        <p:nvSpPr>
          <p:cNvPr id="11" name="Textfeld 10"/>
          <p:cNvSpPr txBox="1"/>
          <p:nvPr/>
        </p:nvSpPr>
        <p:spPr>
          <a:xfrm>
            <a:off x="1153885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bimaculatus</a:t>
            </a:r>
          </a:p>
        </p:txBody>
      </p:sp>
      <p:sp>
        <p:nvSpPr>
          <p:cNvPr id="13" name="Textfeld 12"/>
          <p:cNvSpPr txBox="1"/>
          <p:nvPr/>
        </p:nvSpPr>
        <p:spPr>
          <a:xfrm rot="16200000">
            <a:off x="70865" y="4654254"/>
            <a:ext cx="12314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Error rate</a:t>
            </a:r>
          </a:p>
        </p:txBody>
      </p:sp>
      <p:sp>
        <p:nvSpPr>
          <p:cNvPr id="14" name="Textfeld 13"/>
          <p:cNvSpPr txBox="1"/>
          <p:nvPr/>
        </p:nvSpPr>
        <p:spPr>
          <a:xfrm rot="1136789">
            <a:off x="698687" y="650459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17" name="Textfeld 16"/>
          <p:cNvSpPr txBox="1"/>
          <p:nvPr/>
        </p:nvSpPr>
        <p:spPr>
          <a:xfrm>
            <a:off x="4827813" y="3211286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ephippiatus</a:t>
            </a:r>
          </a:p>
        </p:txBody>
      </p:sp>
      <p:pic>
        <p:nvPicPr>
          <p:cNvPr id="18" name="Grafik 1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35" t="20771" r="20526" b="20989"/>
          <a:stretch/>
        </p:blipFill>
        <p:spPr>
          <a:xfrm>
            <a:off x="8305798" y="3550779"/>
            <a:ext cx="2960915" cy="3233057"/>
          </a:xfrm>
          <a:prstGeom prst="rect">
            <a:avLst/>
          </a:prstGeom>
        </p:spPr>
      </p:pic>
      <p:sp>
        <p:nvSpPr>
          <p:cNvPr id="19" name="Textfeld 18"/>
          <p:cNvSpPr txBox="1"/>
          <p:nvPr/>
        </p:nvSpPr>
        <p:spPr>
          <a:xfrm>
            <a:off x="8501741" y="3187477"/>
            <a:ext cx="25690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000" i="1" dirty="0"/>
              <a:t>Bombus flavifrons</a:t>
            </a:r>
          </a:p>
        </p:txBody>
      </p:sp>
      <p:sp>
        <p:nvSpPr>
          <p:cNvPr id="21" name="Textfeld 20"/>
          <p:cNvSpPr txBox="1"/>
          <p:nvPr/>
        </p:nvSpPr>
        <p:spPr>
          <a:xfrm rot="1136789">
            <a:off x="4445750" y="6533548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sp>
        <p:nvSpPr>
          <p:cNvPr id="22" name="Textfeld 21"/>
          <p:cNvSpPr txBox="1"/>
          <p:nvPr/>
        </p:nvSpPr>
        <p:spPr>
          <a:xfrm rot="1136789">
            <a:off x="8192812" y="6504597"/>
            <a:ext cx="24500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min_diff_peak2peak</a:t>
            </a:r>
          </a:p>
        </p:txBody>
      </p:sp>
      <p:grpSp>
        <p:nvGrpSpPr>
          <p:cNvPr id="28" name="Gruppieren 27"/>
          <p:cNvGrpSpPr/>
          <p:nvPr/>
        </p:nvGrpSpPr>
        <p:grpSpPr>
          <a:xfrm>
            <a:off x="4433773" y="3864510"/>
            <a:ext cx="500400" cy="2303772"/>
            <a:chOff x="6045187" y="4044878"/>
            <a:chExt cx="500400" cy="2303772"/>
          </a:xfrm>
        </p:grpSpPr>
        <p:sp>
          <p:nvSpPr>
            <p:cNvPr id="29" name="Rechteck 28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0" name="Gruppieren 29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1" name="Textfeld 30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32" name="Textfeld 31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33" name="Textfeld 32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34" name="Textfeld 33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35" name="Textfeld 34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36" name="Gruppieren 35"/>
          <p:cNvGrpSpPr/>
          <p:nvPr/>
        </p:nvGrpSpPr>
        <p:grpSpPr>
          <a:xfrm>
            <a:off x="8121731" y="3864510"/>
            <a:ext cx="500400" cy="2303772"/>
            <a:chOff x="6045187" y="4044878"/>
            <a:chExt cx="500400" cy="2303772"/>
          </a:xfrm>
        </p:grpSpPr>
        <p:sp>
          <p:nvSpPr>
            <p:cNvPr id="37" name="Rechteck 36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38" name="Gruppieren 37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39" name="Textfeld 38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0" name="Textfeld 39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1" name="Textfeld 40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42" name="Textfeld 41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43" name="Textfeld 42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44" name="Gruppieren 43"/>
          <p:cNvGrpSpPr/>
          <p:nvPr/>
        </p:nvGrpSpPr>
        <p:grpSpPr>
          <a:xfrm>
            <a:off x="727623" y="3864510"/>
            <a:ext cx="500400" cy="2303772"/>
            <a:chOff x="6045187" y="4044878"/>
            <a:chExt cx="500400" cy="2303772"/>
          </a:xfrm>
        </p:grpSpPr>
        <p:sp>
          <p:nvSpPr>
            <p:cNvPr id="45" name="Rechteck 44"/>
            <p:cNvSpPr/>
            <p:nvPr/>
          </p:nvSpPr>
          <p:spPr>
            <a:xfrm>
              <a:off x="6135739" y="4119942"/>
              <a:ext cx="324000" cy="2160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grpSp>
          <p:nvGrpSpPr>
            <p:cNvPr id="46" name="Gruppieren 45"/>
            <p:cNvGrpSpPr/>
            <p:nvPr/>
          </p:nvGrpSpPr>
          <p:grpSpPr>
            <a:xfrm>
              <a:off x="6045187" y="4044878"/>
              <a:ext cx="500400" cy="2303772"/>
              <a:chOff x="4322236" y="3851653"/>
              <a:chExt cx="504000" cy="2303772"/>
            </a:xfrm>
            <a:noFill/>
          </p:grpSpPr>
          <p:sp>
            <p:nvSpPr>
              <p:cNvPr id="47" name="Textfeld 46"/>
              <p:cNvSpPr txBox="1"/>
              <p:nvPr/>
            </p:nvSpPr>
            <p:spPr>
              <a:xfrm>
                <a:off x="4322236" y="385165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0.20</a:t>
                </a:r>
              </a:p>
            </p:txBody>
          </p:sp>
          <p:sp>
            <p:nvSpPr>
              <p:cNvPr id="48" name="Textfeld 47"/>
              <p:cNvSpPr txBox="1"/>
              <p:nvPr/>
            </p:nvSpPr>
            <p:spPr>
              <a:xfrm>
                <a:off x="4322236" y="4342540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0.15</a:t>
                </a:r>
              </a:p>
            </p:txBody>
          </p:sp>
          <p:sp>
            <p:nvSpPr>
              <p:cNvPr id="49" name="Textfeld 48"/>
              <p:cNvSpPr txBox="1"/>
              <p:nvPr/>
            </p:nvSpPr>
            <p:spPr>
              <a:xfrm>
                <a:off x="4322236" y="4844837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0.10</a:t>
                </a:r>
              </a:p>
            </p:txBody>
          </p:sp>
          <p:sp>
            <p:nvSpPr>
              <p:cNvPr id="50" name="Textfeld 49"/>
              <p:cNvSpPr txBox="1"/>
              <p:nvPr/>
            </p:nvSpPr>
            <p:spPr>
              <a:xfrm>
                <a:off x="4322236" y="5331993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0.05</a:t>
                </a:r>
              </a:p>
            </p:txBody>
          </p:sp>
          <p:sp>
            <p:nvSpPr>
              <p:cNvPr id="51" name="Textfeld 50"/>
              <p:cNvSpPr txBox="1"/>
              <p:nvPr/>
            </p:nvSpPr>
            <p:spPr>
              <a:xfrm>
                <a:off x="4322236" y="5847648"/>
                <a:ext cx="504000" cy="307777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GB" sz="1400" dirty="0"/>
                  <a:t>0.00</a:t>
                </a:r>
              </a:p>
            </p:txBody>
          </p:sp>
        </p:grpSp>
      </p:grpSp>
      <p:grpSp>
        <p:nvGrpSpPr>
          <p:cNvPr id="68" name="Gruppieren 67"/>
          <p:cNvGrpSpPr/>
          <p:nvPr/>
        </p:nvGrpSpPr>
        <p:grpSpPr>
          <a:xfrm>
            <a:off x="1073293" y="6066054"/>
            <a:ext cx="2160000" cy="729240"/>
            <a:chOff x="8160047" y="2676902"/>
            <a:chExt cx="2160000" cy="729240"/>
          </a:xfrm>
        </p:grpSpPr>
        <p:sp>
          <p:nvSpPr>
            <p:cNvPr id="69" name="Rechteck 68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0" name="Gruppieren 69"/>
            <p:cNvGrpSpPr/>
            <p:nvPr/>
          </p:nvGrpSpPr>
          <p:grpSpPr>
            <a:xfrm>
              <a:off x="8210129" y="2676902"/>
              <a:ext cx="2063731" cy="729240"/>
              <a:chOff x="2125783" y="4387817"/>
              <a:chExt cx="2063731" cy="729240"/>
            </a:xfrm>
          </p:grpSpPr>
          <p:sp>
            <p:nvSpPr>
              <p:cNvPr id="71" name="Textfeld 70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2" name="Textfeld 71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73" name="Textfeld 72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74" name="Textfeld 73"/>
              <p:cNvSpPr txBox="1"/>
              <p:nvPr/>
            </p:nvSpPr>
            <p:spPr>
              <a:xfrm rot="877827">
                <a:off x="3685514" y="4809280"/>
                <a:ext cx="50400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75" name="Gruppieren 74"/>
          <p:cNvGrpSpPr/>
          <p:nvPr/>
        </p:nvGrpSpPr>
        <p:grpSpPr>
          <a:xfrm>
            <a:off x="4826143" y="6066054"/>
            <a:ext cx="2203574" cy="740764"/>
            <a:chOff x="8160047" y="2676902"/>
            <a:chExt cx="2203574" cy="740764"/>
          </a:xfrm>
        </p:grpSpPr>
        <p:sp>
          <p:nvSpPr>
            <p:cNvPr id="76" name="Rechteck 75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77" name="Gruppieren 76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78" name="Textfeld 77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79" name="Textfeld 78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0" name="Textfeld 79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1" name="Textfeld 80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82" name="Gruppieren 81"/>
          <p:cNvGrpSpPr/>
          <p:nvPr/>
        </p:nvGrpSpPr>
        <p:grpSpPr>
          <a:xfrm>
            <a:off x="8474218" y="6085104"/>
            <a:ext cx="2203574" cy="740764"/>
            <a:chOff x="8160047" y="2676902"/>
            <a:chExt cx="2203574" cy="740764"/>
          </a:xfrm>
        </p:grpSpPr>
        <p:sp>
          <p:nvSpPr>
            <p:cNvPr id="83" name="Rechteck 82"/>
            <p:cNvSpPr/>
            <p:nvPr/>
          </p:nvSpPr>
          <p:spPr>
            <a:xfrm rot="978294">
              <a:off x="8160047" y="2916789"/>
              <a:ext cx="2160000" cy="252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84" name="Gruppieren 83"/>
            <p:cNvGrpSpPr/>
            <p:nvPr/>
          </p:nvGrpSpPr>
          <p:grpSpPr>
            <a:xfrm>
              <a:off x="8210129" y="2676902"/>
              <a:ext cx="2153492" cy="740764"/>
              <a:chOff x="2125783" y="4387817"/>
              <a:chExt cx="2153492" cy="740764"/>
            </a:xfrm>
          </p:grpSpPr>
          <p:sp>
            <p:nvSpPr>
              <p:cNvPr id="85" name="Textfeld 84"/>
              <p:cNvSpPr txBox="1"/>
              <p:nvPr/>
            </p:nvSpPr>
            <p:spPr>
              <a:xfrm rot="877827">
                <a:off x="2125783" y="4387817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86" name="Textfeld 85"/>
              <p:cNvSpPr txBox="1"/>
              <p:nvPr/>
            </p:nvSpPr>
            <p:spPr>
              <a:xfrm rot="877827">
                <a:off x="2559197" y="451061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0.10</a:t>
                </a:r>
              </a:p>
            </p:txBody>
          </p:sp>
          <p:sp>
            <p:nvSpPr>
              <p:cNvPr id="87" name="Textfeld 86"/>
              <p:cNvSpPr txBox="1"/>
              <p:nvPr/>
            </p:nvSpPr>
            <p:spPr>
              <a:xfrm rot="877827">
                <a:off x="3071768" y="466756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0.15</a:t>
                </a:r>
              </a:p>
            </p:txBody>
          </p:sp>
          <p:sp>
            <p:nvSpPr>
              <p:cNvPr id="88" name="Textfeld 87"/>
              <p:cNvSpPr txBox="1"/>
              <p:nvPr/>
            </p:nvSpPr>
            <p:spPr>
              <a:xfrm rot="877827">
                <a:off x="3684034" y="4820804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0.20</a:t>
                </a:r>
              </a:p>
            </p:txBody>
          </p:sp>
        </p:grpSp>
      </p:grpSp>
      <p:grpSp>
        <p:nvGrpSpPr>
          <p:cNvPr id="118" name="Gruppieren 117"/>
          <p:cNvGrpSpPr/>
          <p:nvPr/>
        </p:nvGrpSpPr>
        <p:grpSpPr>
          <a:xfrm>
            <a:off x="10470614" y="5697556"/>
            <a:ext cx="1148188" cy="1332000"/>
            <a:chOff x="3004012" y="4584935"/>
            <a:chExt cx="1148188" cy="1332000"/>
          </a:xfrm>
        </p:grpSpPr>
        <p:sp>
          <p:nvSpPr>
            <p:cNvPr id="119" name="Rechteck 118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0" name="Gruppieren 119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1" name="Textfeld 120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22" name="Textfeld 121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23" name="Textfeld 122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24" name="Textfeld 123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25" name="Textfeld 124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4" name="Textfeld 23"/>
          <p:cNvSpPr txBox="1"/>
          <p:nvPr/>
        </p:nvSpPr>
        <p:spPr>
          <a:xfrm rot="18654681">
            <a:off x="10096587" y="6269190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02" name="Gruppieren 101"/>
          <p:cNvGrpSpPr/>
          <p:nvPr/>
        </p:nvGrpSpPr>
        <p:grpSpPr>
          <a:xfrm>
            <a:off x="3070575" y="5643102"/>
            <a:ext cx="1148188" cy="1332000"/>
            <a:chOff x="3004012" y="4584935"/>
            <a:chExt cx="1148188" cy="1332000"/>
          </a:xfrm>
        </p:grpSpPr>
        <p:sp>
          <p:nvSpPr>
            <p:cNvPr id="103" name="Rechteck 102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04" name="Gruppieren 103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05" name="Textfeld 104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06" name="Textfeld 105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07" name="Textfeld 106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08" name="Textfeld 107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09" name="Textfeld 108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15" name="Textfeld 14"/>
          <p:cNvSpPr txBox="1"/>
          <p:nvPr/>
        </p:nvSpPr>
        <p:spPr>
          <a:xfrm rot="18654681">
            <a:off x="2649053" y="6259665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grpSp>
        <p:nvGrpSpPr>
          <p:cNvPr id="126" name="Gruppieren 125"/>
          <p:cNvGrpSpPr/>
          <p:nvPr/>
        </p:nvGrpSpPr>
        <p:grpSpPr>
          <a:xfrm>
            <a:off x="6812950" y="5652627"/>
            <a:ext cx="1148188" cy="1332000"/>
            <a:chOff x="3004012" y="4584935"/>
            <a:chExt cx="1148188" cy="1332000"/>
          </a:xfrm>
        </p:grpSpPr>
        <p:sp>
          <p:nvSpPr>
            <p:cNvPr id="127" name="Rechteck 126"/>
            <p:cNvSpPr/>
            <p:nvPr/>
          </p:nvSpPr>
          <p:spPr>
            <a:xfrm rot="18285809">
              <a:off x="2853021" y="5052935"/>
              <a:ext cx="1332000" cy="3960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grpSp>
          <p:nvGrpSpPr>
            <p:cNvPr id="128" name="Gruppieren 127"/>
            <p:cNvGrpSpPr/>
            <p:nvPr/>
          </p:nvGrpSpPr>
          <p:grpSpPr>
            <a:xfrm>
              <a:off x="3004012" y="4639272"/>
              <a:ext cx="1148188" cy="1052928"/>
              <a:chOff x="3004012" y="4639272"/>
              <a:chExt cx="1148188" cy="1052928"/>
            </a:xfrm>
          </p:grpSpPr>
          <p:sp>
            <p:nvSpPr>
              <p:cNvPr id="129" name="Textfeld 128"/>
              <p:cNvSpPr txBox="1"/>
              <p:nvPr/>
            </p:nvSpPr>
            <p:spPr>
              <a:xfrm>
                <a:off x="3183373" y="5167626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0.02</a:t>
                </a:r>
              </a:p>
            </p:txBody>
          </p:sp>
          <p:sp>
            <p:nvSpPr>
              <p:cNvPr id="130" name="Textfeld 129"/>
              <p:cNvSpPr txBox="1"/>
              <p:nvPr/>
            </p:nvSpPr>
            <p:spPr>
              <a:xfrm>
                <a:off x="3308507" y="4989728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0.03</a:t>
                </a:r>
              </a:p>
            </p:txBody>
          </p:sp>
          <p:sp>
            <p:nvSpPr>
              <p:cNvPr id="131" name="Textfeld 130"/>
              <p:cNvSpPr txBox="1"/>
              <p:nvPr/>
            </p:nvSpPr>
            <p:spPr>
              <a:xfrm>
                <a:off x="3452053" y="4821355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0.04</a:t>
                </a:r>
              </a:p>
            </p:txBody>
          </p:sp>
          <p:sp>
            <p:nvSpPr>
              <p:cNvPr id="132" name="Textfeld 131"/>
              <p:cNvSpPr txBox="1"/>
              <p:nvPr/>
            </p:nvSpPr>
            <p:spPr>
              <a:xfrm>
                <a:off x="3556959" y="4639272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0.05</a:t>
                </a:r>
              </a:p>
            </p:txBody>
          </p:sp>
          <p:sp>
            <p:nvSpPr>
              <p:cNvPr id="133" name="Textfeld 132"/>
              <p:cNvSpPr txBox="1"/>
              <p:nvPr/>
            </p:nvSpPr>
            <p:spPr>
              <a:xfrm>
                <a:off x="3004012" y="5384423"/>
                <a:ext cx="59524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1400" dirty="0"/>
                  <a:t>0.01</a:t>
                </a:r>
              </a:p>
            </p:txBody>
          </p:sp>
        </p:grpSp>
      </p:grpSp>
      <p:sp>
        <p:nvSpPr>
          <p:cNvPr id="23" name="Textfeld 22"/>
          <p:cNvSpPr txBox="1"/>
          <p:nvPr/>
        </p:nvSpPr>
        <p:spPr>
          <a:xfrm rot="18654681">
            <a:off x="6396633" y="6269191"/>
            <a:ext cx="2299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max_diff_peak2mean</a:t>
            </a:r>
          </a:p>
        </p:txBody>
      </p:sp>
      <p:sp>
        <p:nvSpPr>
          <p:cNvPr id="2" name="Textfeld 1"/>
          <p:cNvSpPr txBox="1"/>
          <p:nvPr/>
        </p:nvSpPr>
        <p:spPr>
          <a:xfrm>
            <a:off x="818175" y="3455894"/>
            <a:ext cx="9011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A								B								C</a:t>
            </a:r>
          </a:p>
        </p:txBody>
      </p:sp>
    </p:spTree>
    <p:extLst>
      <p:ext uri="{BB962C8B-B14F-4D97-AF65-F5344CB8AC3E}">
        <p14:creationId xmlns:p14="http://schemas.microsoft.com/office/powerpoint/2010/main" val="34728411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495</Words>
  <Application>Microsoft Office PowerPoint</Application>
  <PresentationFormat>Benutzerdefiniert</PresentationFormat>
  <Paragraphs>395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Trebuchet MS</vt:lpstr>
      <vt:lpstr>Office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Meinolf Ottensmann</dc:creator>
  <cp:lastModifiedBy>MOMO</cp:lastModifiedBy>
  <cp:revision>110</cp:revision>
  <dcterms:created xsi:type="dcterms:W3CDTF">2016-12-09T14:12:15Z</dcterms:created>
  <dcterms:modified xsi:type="dcterms:W3CDTF">2017-02-21T12:56:49Z</dcterms:modified>
</cp:coreProperties>
</file>

<file path=docProps/thumbnail.jpeg>
</file>